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53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95018-D99D-4299-B3A0-35CDCDA1BC2A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AE3A1-06FA-43E7-BF45-6A96EF9F8D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7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E3A1-06FA-43E7-BF45-6A96EF9F8D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16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864095"/>
          </a:xfrm>
        </p:spPr>
        <p:txBody>
          <a:bodyPr/>
          <a:lstStyle/>
          <a:p>
            <a:r>
              <a:rPr lang="ru-RU" dirty="0" smtClean="0"/>
              <a:t>Профилактика речевых нарушений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164716"/>
            <a:ext cx="561662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3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ПРОФИЛАКТИКА РЕЧЕВЫХ НАРУШЕНИЙ</a:t>
            </a:r>
            <a:endParaRPr lang="ru-RU" dirty="0"/>
          </a:p>
          <a:p>
            <a:pPr algn="just"/>
            <a:r>
              <a:rPr lang="ru-RU" dirty="0" smtClean="0"/>
              <a:t>	В </a:t>
            </a:r>
            <a:r>
              <a:rPr lang="ru-RU" dirty="0"/>
              <a:t>последнее время в дошкольном воспитании актуальными стали вопросы оказания специализированной логопедической помощи детям дошкольного возраста. Статистика показывает, что в настоящее время наблюдается увеличение количества детей с дефектами речи. В связи с этим возрастает необходимость совместной работы логопедов, воспитателей и родителей по предупреждению речевых нарушений у дошкольников.</a:t>
            </a:r>
          </a:p>
          <a:p>
            <a:r>
              <a:rPr lang="ru-RU" b="1" dirty="0"/>
              <a:t>	</a:t>
            </a:r>
            <a:endParaRPr lang="ru-RU" dirty="0"/>
          </a:p>
          <a:p>
            <a:pPr algn="ctr"/>
            <a:r>
              <a:rPr lang="ru-RU" b="1" dirty="0"/>
              <a:t>	Каковы же причины возникновения речевых нарушений?</a:t>
            </a:r>
            <a:endParaRPr lang="ru-RU" dirty="0"/>
          </a:p>
          <a:p>
            <a:r>
              <a:rPr lang="ru-RU" dirty="0" smtClean="0"/>
              <a:t>	Среди </a:t>
            </a:r>
            <a:r>
              <a:rPr lang="ru-RU" dirty="0"/>
              <a:t>последних можно выделить: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ухудшение экологической обстановки;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особенности региона по </a:t>
            </a:r>
            <a:r>
              <a:rPr lang="ru-RU" dirty="0" err="1"/>
              <a:t>йодо</a:t>
            </a:r>
            <a:r>
              <a:rPr lang="ru-RU" dirty="0"/>
              <a:t>- и </a:t>
            </a:r>
            <a:r>
              <a:rPr lang="ru-RU" dirty="0" err="1"/>
              <a:t>фторо</a:t>
            </a:r>
            <a:r>
              <a:rPr lang="ru-RU" dirty="0"/>
              <a:t>-дефицитности;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увеличение числа патологий беременности;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увеличение количества родовых травм;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ослабление здоровья детей и рост детской заболеваемости;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различные социальные причины.</a:t>
            </a:r>
          </a:p>
        </p:txBody>
      </p:sp>
    </p:spTree>
    <p:extLst>
      <p:ext uri="{BB962C8B-B14F-4D97-AF65-F5344CB8AC3E}">
        <p14:creationId xmlns:p14="http://schemas.microsoft.com/office/powerpoint/2010/main" val="228912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9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Хотелось </a:t>
            </a:r>
            <a:r>
              <a:rPr lang="ru-RU" dirty="0"/>
              <a:t>бы отдельно остановиться на социальных причинах появления речевых нарушений. Прежде всего, следует отметить, снижение уровня языковой культуры общества в целом. Наши дети, зачастую слышат вокруг себя не только неправильно оформленную речь, но и далеко нелитературные выражения. В некоторых случаях оставляет желать лучшего содержание и речевое оформление программ телевидения и видеокассет.</a:t>
            </a:r>
          </a:p>
          <a:p>
            <a:r>
              <a:rPr lang="ru-RU" dirty="0" smtClean="0"/>
              <a:t>	Неправильное </a:t>
            </a:r>
            <a:r>
              <a:rPr lang="ru-RU" dirty="0"/>
              <a:t>речевое окружение и воспитание так же может являться причиной возникновения у детей дефектов речи (по типу искажения). При таком положении вещей маленький ребенок не в состоянии воспринять языковую норму родного языка, артикуляционные уклады звуков слышимой речи, у него формируется неправильное или неточное восприятие речевых звуков. А это, в свою очередь, приводит к появлению дефектов звукопроизношения.</a:t>
            </a:r>
          </a:p>
          <a:p>
            <a:r>
              <a:rPr lang="ru-RU" dirty="0" smtClean="0"/>
              <a:t>	Нарушения </a:t>
            </a:r>
            <a:r>
              <a:rPr lang="ru-RU" dirty="0"/>
              <a:t>звуковой культуры речи, возникшие в дошкольном возрасте, в дальнейшем могут повлечь за собой ряд вторичных нарушений речи: недоразвитие фонематического слуха, задержанное формирование навыков звукового, слогового и буквенного анализа слов, обеднение словаря ребенка, нарушение грамматического строя родной речи. Любое нарушение речи в той или иной степени может отразиться на деятельности и поведении ребенка в целом. Поэтому так важно заботиться о своевременном развитии речи детей, уделять внимание ее чистоте и правильности.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03235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7" y="476672"/>
            <a:ext cx="819088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Логопедическая </a:t>
            </a:r>
            <a:r>
              <a:rPr lang="ru-RU" dirty="0"/>
              <a:t>работа в детском дошкольном учреждении включает в себя несколько направлений. Это и преодоление имеющихся нарушений речи у детей, и предупреждение возможных вторичных нарушений речи, и профилактика речевых нарушений до их возникновения, и совершенствование разных сторон и качеств речи при отсутствии нарушений, и параллельная коррекция и </a:t>
            </a:r>
            <a:r>
              <a:rPr lang="ru-RU" dirty="0" err="1"/>
              <a:t>доразвитие</a:t>
            </a:r>
            <a:r>
              <a:rPr lang="ru-RU" dirty="0"/>
              <a:t> других психических функций, таких как слухоречевое и зрительное внимание, зрительная и речевая память, словесно-логическое мышление. Также одним из важнейших направлений является профилактика и предупреждение речевых нарушений у детей дошкольного возраста.</a:t>
            </a:r>
          </a:p>
          <a:p>
            <a:pPr algn="just"/>
            <a:r>
              <a:rPr lang="ru-RU" dirty="0" smtClean="0"/>
              <a:t>	По </a:t>
            </a:r>
            <a:r>
              <a:rPr lang="ru-RU" dirty="0"/>
              <a:t>мнению многих специалистов, начало целенаправленной работы по формированию правильного звукопроизношения уже с трехлетнего возраста помогает предотвратить появление многих нарушений речи, а зачастую выявить у детей данного возраста другие, более сложные речевые патологии, что способствует их ранней коррекции</a:t>
            </a:r>
            <a:r>
              <a:rPr lang="ru-RU" dirty="0" smtClean="0"/>
              <a:t>.</a:t>
            </a:r>
          </a:p>
          <a:p>
            <a:r>
              <a:rPr lang="ru-RU" b="1" dirty="0"/>
              <a:t>Мероприятия по профилактике речевых нарушений включают: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создание необходимых условий для сохранения физического и нервно-психического здоровья ребенка;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заботу о сохранности его речевых органов;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создание необходимых социально-бытовых условий для правильного речевого развития ребенка.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53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Что рекомендуют специалисты?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Предупреждение ушибов головы.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Предупреждение различных заболеваний, протекающих с высокой температурой.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Охрана органа слуха от простудных заболеваний, от попадания инородных тел, от излишнего шума (даже во время сна), а также своевременное лечение и обязательное долечивание ушных заболеваний.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Охрана артикуляционных органов: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предупреждение (и лечение) рахита и возможного появления аномалий костных частей речевого аппарата;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исключение случаев сосания пальца или постоянного подкладывания руки под щеку во время </a:t>
            </a:r>
            <a:r>
              <a:rPr lang="ru-RU" dirty="0" smtClean="0"/>
              <a:t>сна;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предупреждение  преждевременной потери </a:t>
            </a:r>
            <a:r>
              <a:rPr lang="ru-RU" dirty="0" smtClean="0"/>
              <a:t>зубов (</a:t>
            </a:r>
            <a:r>
              <a:rPr lang="ru-RU" dirty="0"/>
              <a:t>здесь не имеется в виду возрастная смена зубов);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своевременное оперирование расщелин верхней губы и нёба;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своевременное подрезание короткой уздечки языка (не позднее 4-5 </a:t>
            </a:r>
            <a:r>
              <a:rPr lang="ru-RU" dirty="0" smtClean="0"/>
              <a:t>лет);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охрана голосового аппарата от простуды, попадания пыли, голосовой перегрузки (чрезмерные крики, </a:t>
            </a:r>
            <a:r>
              <a:rPr lang="ru-RU" dirty="0" smtClean="0"/>
              <a:t>громкая </a:t>
            </a:r>
            <a:r>
              <a:rPr lang="ru-RU" dirty="0"/>
              <a:t>и напряженная речь и т.п.);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охрана нервной системы ребенка (исключение громких окриков, </a:t>
            </a:r>
            <a:r>
              <a:rPr lang="ru-RU" dirty="0" smtClean="0"/>
              <a:t>запугиваний</a:t>
            </a:r>
            <a:r>
              <a:rPr lang="ru-RU" dirty="0"/>
              <a:t>, щадящий подход к ребенку во время </a:t>
            </a:r>
            <a:r>
              <a:rPr lang="ru-RU" dirty="0" smtClean="0"/>
              <a:t>болезни</a:t>
            </a:r>
            <a:r>
              <a:rPr lang="ru-RU" dirty="0"/>
              <a:t>  и т.д.); </a:t>
            </a:r>
            <a:r>
              <a:rPr lang="ru-RU" dirty="0" smtClean="0"/>
              <a:t>это особенно важно </a:t>
            </a:r>
            <a:r>
              <a:rPr lang="ru-RU" dirty="0"/>
              <a:t>для предупреждения </a:t>
            </a:r>
            <a:r>
              <a:rPr lang="ru-RU" dirty="0" smtClean="0"/>
              <a:t>заикания</a:t>
            </a:r>
            <a:r>
              <a:rPr lang="ru-RU" dirty="0"/>
              <a:t>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449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803" y="764704"/>
            <a:ext cx="79297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 чём заключается забота о правильном речевом развитии ребенка?</a:t>
            </a:r>
            <a:endParaRPr lang="ru-RU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Обеспечение благоприятного окружения как необходимого образца для подражания (в плане отсутствия речевых нарушений у окружающих ребенка людей).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Поощрение лепета ребенка мимикой радости.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Воспитание направленности на восприятие речи окружающих, для чего нужно больше разговаривать с ребенком, начиная с первых дней его жизни.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Медленное и четкое произношение взрослыми простых слов, связанных с конкретной жизненной ситуацией, а также называние окружающих предметов и производимых действий, что поможет ребенку «приступить» к постепенному овладению речью.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Отчетливое произнесение взрослыми неправильно сказанных ребенком слов, рассчитанное на ненавязчивое и постепенное исправление его неправильного произношения</a:t>
            </a:r>
            <a:r>
              <a:rPr lang="ru-RU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/>
              <a:t>Приучение ребенка смотреть во время разговора в лицо собеседника, поскольку зрительное восприятие артикуляции способствует более точному и более быстрому её усвоению;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384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Систематическое создание таких ситуаций, при которых ребенок должен выразить свою просьбу словесно (взрослым не следует стремиться «понимать его с полуслова» и тем более с одного только жеста ли взгляда); необходимо организовать жизнь ребенка таким образом, чтобы сама обстановка вызывала у него необходимость речевого общения, включая «разговор» с животными, игрушками и пр.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Полное исключение случаев «</a:t>
            </a:r>
            <a:r>
              <a:rPr lang="ru-RU" dirty="0" err="1"/>
              <a:t>сюсюкания</a:t>
            </a:r>
            <a:r>
              <a:rPr lang="ru-RU" dirty="0"/>
              <a:t>» с ребенком, лишающего его правильного образца для подражания.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Занятия ритмикой, музыкой и пением; последнее способствует развитию правильного дыхания и достаточно гибкого и сильного голоса, а также предупреждает невнятность речи.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/>
              <a:t>Развитие тонкой ручной моторики, играющей чрезвычайно важную роль в овладении полноценной речью</a:t>
            </a:r>
            <a:r>
              <a:rPr lang="ru-RU" dirty="0" smtClean="0"/>
              <a:t>.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329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Если</a:t>
            </a:r>
            <a:r>
              <a:rPr lang="ru-RU" dirty="0"/>
              <a:t>, несмотря на принятые профилактические меры, случилось так, что в период беременности, родов или раннего развития ребенка какие-то неблагоприятные факторы всё же имели место, то не нужно думать, что у Вашего ребенка обязательно появятся расстройства речи. </a:t>
            </a:r>
            <a:r>
              <a:rPr lang="ru-RU" dirty="0" smtClean="0"/>
              <a:t>Детский </a:t>
            </a:r>
            <a:r>
              <a:rPr lang="ru-RU" dirty="0"/>
              <a:t>мозг обладает очень большой пластичностью, гибкостью и имеет выраженную тенденцию к развитию. </a:t>
            </a:r>
            <a:r>
              <a:rPr lang="ru-RU" dirty="0" smtClean="0"/>
              <a:t>Поэтому многие </a:t>
            </a:r>
            <a:r>
              <a:rPr lang="ru-RU" dirty="0"/>
              <a:t>его повреждения могут почти бесследно сглаживаться, не оставляя после себя заметных следов. Огромная </a:t>
            </a:r>
            <a:r>
              <a:rPr lang="ru-RU" dirty="0" smtClean="0"/>
              <a:t>роль </a:t>
            </a:r>
            <a:r>
              <a:rPr lang="ru-RU" dirty="0"/>
              <a:t>в такой компенсации принадлежит благоприятным социально-бытовым условиям, в которых растет и развивается ребенок. Если же условия оставляют желать лучшего, то на компенсацию рассчитывать не приходится, скорее наоборот – уже имеющиеся отклонения в развитии можно усугубить. </a:t>
            </a:r>
          </a:p>
          <a:p>
            <a:r>
              <a:rPr lang="ru-RU" dirty="0" smtClean="0"/>
              <a:t>	Таким </a:t>
            </a:r>
            <a:r>
              <a:rPr lang="ru-RU" dirty="0"/>
              <a:t>образом, если у Вас не всё благополучно обстояло с протеканием беременности, родов или самого раннего периода развития ребенка, то </a:t>
            </a:r>
            <a:r>
              <a:rPr lang="ru-RU" dirty="0" smtClean="0"/>
              <a:t>нужно </a:t>
            </a:r>
            <a:r>
              <a:rPr lang="ru-RU" dirty="0"/>
              <a:t>приложить все усилия к тому, чтобы создать более благоприятные социально-бытовые условия для дальнейшего развития ребенка. Очень важно своевременное принятие лечебно-профилактических </a:t>
            </a:r>
            <a:r>
              <a:rPr lang="ru-RU" dirty="0" smtClean="0"/>
              <a:t>мер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/>
              <a:t>В настоящее время существует много медикаментозных средств, способствующих более быстрому созреванию определенных мозговых структур и нормализации имеющихся в них патологических процессов. Кроме того, по вопросам речевого развития детей Вы можете проконсультироваться у логопеда в  детском саду в часы приема.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33865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</TotalTime>
  <Words>338</Words>
  <Application>Microsoft Office PowerPoint</Application>
  <PresentationFormat>Экран (4:3)</PresentationFormat>
  <Paragraphs>49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Профилактика речевых нарушений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речевых нарушений</dc:title>
  <dc:creator>д.с-4</dc:creator>
  <cp:lastModifiedBy>д.с-4</cp:lastModifiedBy>
  <cp:revision>5</cp:revision>
  <dcterms:created xsi:type="dcterms:W3CDTF">2021-09-01T06:58:59Z</dcterms:created>
  <dcterms:modified xsi:type="dcterms:W3CDTF">2021-09-01T07:53:07Z</dcterms:modified>
</cp:coreProperties>
</file>