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7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4DAA84-6871-49D7-B141-300AE4DE8661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A63C2-F83B-4134-90D7-0C315E1F76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4DAA84-6871-49D7-B141-300AE4DE8661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A63C2-F83B-4134-90D7-0C315E1F7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4DAA84-6871-49D7-B141-300AE4DE8661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A63C2-F83B-4134-90D7-0C315E1F7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4DAA84-6871-49D7-B141-300AE4DE8661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A63C2-F83B-4134-90D7-0C315E1F7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4DAA84-6871-49D7-B141-300AE4DE8661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A63C2-F83B-4134-90D7-0C315E1F76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4DAA84-6871-49D7-B141-300AE4DE8661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A63C2-F83B-4134-90D7-0C315E1F7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4DAA84-6871-49D7-B141-300AE4DE8661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A63C2-F83B-4134-90D7-0C315E1F7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4DAA84-6871-49D7-B141-300AE4DE8661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A63C2-F83B-4134-90D7-0C315E1F7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4DAA84-6871-49D7-B141-300AE4DE8661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A63C2-F83B-4134-90D7-0C315E1F76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4DAA84-6871-49D7-B141-300AE4DE8661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A63C2-F83B-4134-90D7-0C315E1F7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4DAA84-6871-49D7-B141-300AE4DE8661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A63C2-F83B-4134-90D7-0C315E1F76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C4DAA84-6871-49D7-B141-300AE4DE8661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95A63C2-F83B-4134-90D7-0C315E1F76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80728"/>
            <a:ext cx="8928000" cy="1470025"/>
          </a:xfrm>
        </p:spPr>
        <p:txBody>
          <a:bodyPr/>
          <a:lstStyle/>
          <a:p>
            <a:r>
              <a:rPr lang="ru-RU" b="1" dirty="0" smtClean="0"/>
              <a:t>Проект:</a:t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/>
              <a:t>Речь на кончиках пальцев»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5661248"/>
            <a:ext cx="8062912" cy="1752600"/>
          </a:xfrm>
        </p:spPr>
        <p:txBody>
          <a:bodyPr>
            <a:normAutofit/>
          </a:bodyPr>
          <a:lstStyle/>
          <a:p>
            <a:r>
              <a:rPr lang="ru-RU" sz="1600" b="1"/>
              <a:t>Группа </a:t>
            </a:r>
            <a:r>
              <a:rPr lang="ru-RU" sz="1600" b="1" smtClean="0"/>
              <a:t>раннего возраста</a:t>
            </a:r>
            <a:endParaRPr lang="ru-RU" sz="1600" dirty="0"/>
          </a:p>
          <a:p>
            <a:r>
              <a:rPr lang="ru-RU" sz="1600" b="1" dirty="0"/>
              <a:t>Воспитатель </a:t>
            </a:r>
            <a:r>
              <a:rPr lang="ru-RU" sz="1600" b="1" dirty="0" err="1"/>
              <a:t>Рябцовских</a:t>
            </a:r>
            <a:r>
              <a:rPr lang="ru-RU" sz="1600" b="1" dirty="0"/>
              <a:t> М.В.</a:t>
            </a:r>
            <a:endParaRPr lang="ru-RU" sz="1600" dirty="0"/>
          </a:p>
        </p:txBody>
      </p:sp>
      <p:pic>
        <p:nvPicPr>
          <p:cNvPr id="4" name="Рисунок 3" descr="C:\Users\дом\Downloads\IMG_20200127_175105.jpg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24944"/>
            <a:ext cx="2808312" cy="2370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дом\Downloads\IMG_20200127_175135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92896"/>
            <a:ext cx="1818085" cy="1506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дом\Downloads\IMG_20200127_175016.jpg"/>
          <p:cNvPicPr/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81128"/>
            <a:ext cx="2424609" cy="1716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0077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i="1" dirty="0"/>
              <a:t>Задачи проекта:</a:t>
            </a:r>
            <a:r>
              <a:rPr lang="ru-RU" sz="2000" dirty="0"/>
              <a:t> </a:t>
            </a:r>
          </a:p>
          <a:p>
            <a:pPr marL="82296" indent="0">
              <a:buNone/>
            </a:pPr>
            <a:r>
              <a:rPr lang="ru-RU" sz="2000" dirty="0" smtClean="0"/>
              <a:t>1.Изучить </a:t>
            </a:r>
            <a:r>
              <a:rPr lang="ru-RU" sz="2000" dirty="0"/>
              <a:t>теоретические основы развития сенсомоторных функций у детей раннего и младшего дошкольного возраста.</a:t>
            </a:r>
          </a:p>
          <a:p>
            <a:pPr marL="82296" indent="0">
              <a:buNone/>
            </a:pPr>
            <a:r>
              <a:rPr lang="ru-RU" sz="2000" dirty="0"/>
              <a:t>2.Выявить роль двигательного анализатора в развитии речи детей младшего дошкольного возраста.</a:t>
            </a:r>
          </a:p>
          <a:p>
            <a:pPr marL="82296" indent="0">
              <a:buNone/>
            </a:pPr>
            <a:r>
              <a:rPr lang="ru-RU" sz="2000" dirty="0"/>
              <a:t>З. Организовать предметно-развивающую среду в соответствии с поставленными целями и задачами.</a:t>
            </a:r>
          </a:p>
          <a:p>
            <a:pPr marL="82296" lvl="0" indent="0">
              <a:buNone/>
            </a:pPr>
            <a:r>
              <a:rPr lang="ru-RU" sz="2000" dirty="0" smtClean="0"/>
              <a:t>4.Систематизировать </a:t>
            </a:r>
            <a:r>
              <a:rPr lang="ru-RU" sz="2000" dirty="0"/>
              <a:t>работу с детьми раннего дошкольного возраста по развитию всех компонентов речи детей посредством сенсомоторной деятельности.</a:t>
            </a:r>
          </a:p>
          <a:p>
            <a:pPr marL="82296" lvl="0" indent="0">
              <a:buNone/>
            </a:pPr>
            <a:r>
              <a:rPr lang="ru-RU" sz="2000" dirty="0" smtClean="0"/>
              <a:t>5.Спланировать </a:t>
            </a:r>
            <a:r>
              <a:rPr lang="ru-RU" sz="2000" dirty="0"/>
              <a:t>работу с родителями по данному направлению.</a:t>
            </a:r>
          </a:p>
          <a:p>
            <a:pPr marL="82296" indent="0">
              <a:buNone/>
            </a:pPr>
            <a:r>
              <a:rPr lang="ru-RU" sz="2000" dirty="0" smtClean="0"/>
              <a:t>6.Экспериментально </a:t>
            </a:r>
            <a:r>
              <a:rPr lang="ru-RU" sz="2000" dirty="0"/>
              <a:t>проверить результативность использования разработанной технологии.</a:t>
            </a:r>
          </a:p>
        </p:txBody>
      </p:sp>
    </p:spTree>
    <p:extLst>
      <p:ext uri="{BB962C8B-B14F-4D97-AF65-F5344CB8AC3E}">
        <p14:creationId xmlns="" xmlns:p14="http://schemas.microsoft.com/office/powerpoint/2010/main" val="2353855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b="1" i="1" dirty="0"/>
              <a:t>Ожидаемый результат.</a:t>
            </a:r>
          </a:p>
          <a:p>
            <a:pPr lvl="0"/>
            <a:r>
              <a:rPr lang="ru-RU" sz="2200" dirty="0"/>
              <a:t>возрастание интереса у детей к двигательной деятельности : упражнениям и пальчиковым играм;</a:t>
            </a:r>
          </a:p>
          <a:p>
            <a:pPr lvl="0"/>
            <a:r>
              <a:rPr lang="ru-RU" sz="2200" dirty="0"/>
              <a:t>значительное повышение внимания и памяти;</a:t>
            </a:r>
          </a:p>
          <a:p>
            <a:pPr lvl="0"/>
            <a:r>
              <a:rPr lang="ru-RU" sz="2200" dirty="0"/>
              <a:t>положительная динамика в развитии мелкой моторики, экспрессивной речи;</a:t>
            </a:r>
          </a:p>
          <a:p>
            <a:pPr lvl="0"/>
            <a:r>
              <a:rPr lang="ru-RU" sz="2200" dirty="0"/>
              <a:t>накопление впечатлений, личного опыта;</a:t>
            </a:r>
          </a:p>
          <a:p>
            <a:pPr lvl="0"/>
            <a:r>
              <a:rPr lang="ru-RU" sz="2200" dirty="0"/>
              <a:t>обогащение эмоциональной сферы;</a:t>
            </a:r>
          </a:p>
          <a:p>
            <a:pPr lvl="0"/>
            <a:r>
              <a:rPr lang="ru-RU" sz="2200" dirty="0"/>
              <a:t>активизация познавательно - речевых и художественных способностей;</a:t>
            </a:r>
          </a:p>
          <a:p>
            <a:pPr lvl="0"/>
            <a:r>
              <a:rPr lang="ru-RU" sz="2200" dirty="0"/>
              <a:t>приобретение детьми навыков диалогического общения.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8844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i="1" dirty="0"/>
              <a:t>Этапы проекта:</a:t>
            </a:r>
          </a:p>
          <a:p>
            <a:pPr marL="82296" indent="0">
              <a:buNone/>
            </a:pPr>
            <a:r>
              <a:rPr lang="ru-RU" sz="2000" dirty="0"/>
              <a:t>I этап. Подготовительный (Организационный</a:t>
            </a:r>
            <a:r>
              <a:rPr lang="ru-RU" sz="2000" dirty="0" smtClean="0"/>
              <a:t>).</a:t>
            </a:r>
          </a:p>
          <a:p>
            <a:pPr marL="82296" indent="0">
              <a:buNone/>
            </a:pPr>
            <a:endParaRPr lang="ru-RU" sz="2000" dirty="0"/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63427951"/>
              </p:ext>
            </p:extLst>
          </p:nvPr>
        </p:nvGraphicFramePr>
        <p:xfrm>
          <a:off x="1619672" y="2348880"/>
          <a:ext cx="6122670" cy="1493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99380"/>
                <a:gridCol w="92329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Содержание работы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</a:rPr>
                        <a:t>Срок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</a:rPr>
                        <a:t>Изучить и проанализировать методическую литературу по теме Подбор основных игр и материала для оснащения центра сенсомоторной деятельности. Проанализировать результаты мониторинга. Определить перспективный план по развитию компонентов речи детей средствами сенсомоторной деятельности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Сентябрь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377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II этап. </a:t>
            </a:r>
            <a:r>
              <a:rPr lang="ru-RU" sz="2000" dirty="0" smtClean="0"/>
              <a:t>Внедренческий.</a:t>
            </a:r>
          </a:p>
          <a:p>
            <a:endParaRPr lang="ru-RU" sz="2000" dirty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71587372"/>
              </p:ext>
            </p:extLst>
          </p:nvPr>
        </p:nvGraphicFramePr>
        <p:xfrm>
          <a:off x="1619672" y="2132856"/>
          <a:ext cx="6177280" cy="3413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99380"/>
                <a:gridCol w="97790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</a:rPr>
                        <a:t>Содержание работы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</a:rPr>
                        <a:t>Срок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</a:rPr>
                        <a:t>1.Составление перспективного плана работы по развитию мелкой моторики рук и речи на основе тематического планирования с подбором материала: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</a:rPr>
                        <a:t>упражнения с элементами самомассажа;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</a:rPr>
                        <a:t>упражнения для кисти рук;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</a:rPr>
                        <a:t>игры и упражнения с различными предметами;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</a:rPr>
                        <a:t>статические упражнения;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</a:rPr>
                        <a:t>динамические упражнения;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</a:rPr>
                        <a:t>пальчиковые игры;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упражнения с элементами театрализованной деятельности для обыгрывания небольших стихотворений и сценок.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Пополнение развивающей среды в группе играми и пособиями для развития мелкой моторики рук и речи в непосредственно - образовательной и самостоятельной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деятельности.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Октябрь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( по ходу реализаций проекта)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6774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36846166"/>
              </p:ext>
            </p:extLst>
          </p:nvPr>
        </p:nvGraphicFramePr>
        <p:xfrm>
          <a:off x="1475656" y="1484784"/>
          <a:ext cx="6177280" cy="24482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99380"/>
                <a:gridCol w="977900"/>
              </a:tblGrid>
              <a:tr h="24482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 Работа с детьми: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игры с предметами;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	разного вида шнуровки;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	пальчиковый театр;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	картотека пальчиковых игр;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	игры с бумагой;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	игры с крупой;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	игры с карандашами, пуговицами, природным материалом;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	игры в центре «Воды и песка»;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нетрадиционная техника рисования.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Ноябрь-май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по ходу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реализаций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проекта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6479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39887390"/>
              </p:ext>
            </p:extLst>
          </p:nvPr>
        </p:nvGraphicFramePr>
        <p:xfrm>
          <a:off x="1475656" y="1484784"/>
          <a:ext cx="6177280" cy="2773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99380"/>
                <a:gridCol w="97790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 Работа с родителями: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анкетирование «Развитие мелкой моторики в раннем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возрасте»;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	консультации: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«Речь и пальчики»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«Пальчиковые игры и развитие речи-какая связь?» «Игры с предметами домашнего обихода»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«Как проводить с ребёнком пальчиковые игры» «Приёмы развития мелкой моторики»;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	мастер-класс «Волшебные пальчики»;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	«Дни общения» (индивидуальные беседы);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	изготовление пособий по развитию мелкой моторики.(бутылочки-шумелки-калейдоскопы)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Октябрь-май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по ходу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реализаций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проекта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35944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III этап. </a:t>
            </a:r>
            <a:r>
              <a:rPr lang="ru-RU" sz="2000" dirty="0" smtClean="0"/>
              <a:t>Обобщающий.</a:t>
            </a:r>
          </a:p>
          <a:p>
            <a:endParaRPr lang="ru-RU" sz="2000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67330971"/>
              </p:ext>
            </p:extLst>
          </p:nvPr>
        </p:nvGraphicFramePr>
        <p:xfrm>
          <a:off x="1475656" y="1916832"/>
          <a:ext cx="7272808" cy="2088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47502"/>
                <a:gridCol w="1225306"/>
              </a:tblGrid>
              <a:tr h="321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Содержание работы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Срок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66604">
                <a:tc>
                  <a:txBody>
                    <a:bodyPr/>
                    <a:lstStyle/>
                    <a:p>
                      <a:pPr marL="228600" algn="l">
                        <a:lnSpc>
                          <a:spcPts val="1610"/>
                        </a:lnSpc>
                        <a:spcAft>
                          <a:spcPts val="0"/>
                        </a:spcAft>
                        <a:tabLst>
                          <a:tab pos="115570" algn="l"/>
                        </a:tabLst>
                      </a:pPr>
                      <a:r>
                        <a:rPr lang="ru-RU" sz="1200">
                          <a:effectLst/>
                        </a:rPr>
                        <a:t>1 Подведение итогов и анализ:</a:t>
                      </a:r>
                      <a:endParaRPr lang="ru-RU" sz="14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61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Symbol"/>
                        <a:buChar char="-"/>
                        <a:tabLst>
                          <a:tab pos="103505" algn="l"/>
                        </a:tabLst>
                      </a:pPr>
                      <a:r>
                        <a:rPr lang="ru-RU" sz="1200" u="none" strike="noStrike" spc="0">
                          <a:effectLst/>
                        </a:rPr>
                        <a:t>мониторинг уровня развития мелкой моторики рук и речи детей;</a:t>
                      </a:r>
                      <a:endParaRPr lang="ru-RU" sz="1400" u="none" strike="noStrike" spc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61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Symbol"/>
                        <a:buChar char="-"/>
                        <a:tabLst>
                          <a:tab pos="109855" algn="l"/>
                        </a:tabLst>
                      </a:pPr>
                      <a:r>
                        <a:rPr lang="ru-RU" sz="1200" u="none" strike="noStrike" spc="0">
                          <a:effectLst/>
                        </a:rPr>
                        <a:t>анкетирование родителей (для определения результативности проделанной работы).</a:t>
                      </a:r>
                      <a:endParaRPr lang="ru-RU" sz="1400" u="none" strike="noStrike" spc="0">
                        <a:effectLst/>
                      </a:endParaRPr>
                    </a:p>
                    <a:p>
                      <a:pPr algn="l">
                        <a:lnSpc>
                          <a:spcPts val="1610"/>
                        </a:lnSpc>
                        <a:spcAft>
                          <a:spcPts val="0"/>
                        </a:spcAft>
                        <a:tabLst>
                          <a:tab pos="109855" algn="l"/>
                        </a:tabLst>
                      </a:pPr>
                      <a:r>
                        <a:rPr lang="ru-RU" sz="1200">
                          <a:effectLst/>
                        </a:rPr>
                        <a:t>     2. Постановка задачи на будущее</a:t>
                      </a:r>
                      <a:endParaRPr lang="ru-RU" sz="14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Май</a:t>
                      </a:r>
                      <a:endParaRPr lang="ru-RU" sz="1400" b="1" i="1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76749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Система работы по развитию мелкой моторики рук и речи включает в себя знакомство детей со строением рук посредством пальчиковой гимнастики, массажа (в нашей группе мы используем метод су-</a:t>
            </a:r>
            <a:r>
              <a:rPr lang="ru-RU" sz="2000" dirty="0" err="1"/>
              <a:t>джок</a:t>
            </a:r>
            <a:r>
              <a:rPr lang="ru-RU" sz="2000" dirty="0"/>
              <a:t>), игр, упражнений, которая </a:t>
            </a:r>
            <a:r>
              <a:rPr lang="ru-RU" sz="2000" dirty="0" smtClean="0"/>
              <a:t>ориентирована </a:t>
            </a:r>
            <a:r>
              <a:rPr lang="ru-RU" sz="2000" dirty="0"/>
              <a:t>на дидактические </a:t>
            </a:r>
            <a:r>
              <a:rPr lang="ru-RU" sz="2000" dirty="0" smtClean="0"/>
              <a:t>принципы.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11783693"/>
              </p:ext>
            </p:extLst>
          </p:nvPr>
        </p:nvGraphicFramePr>
        <p:xfrm>
          <a:off x="1619672" y="3212976"/>
          <a:ext cx="7128792" cy="32846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4034"/>
                <a:gridCol w="3564758"/>
              </a:tblGrid>
              <a:tr h="326517">
                <a:tc>
                  <a:txBody>
                    <a:bodyPr/>
                    <a:lstStyle/>
                    <a:p>
                      <a:pPr algn="ctr">
                        <a:lnSpc>
                          <a:spcPts val="18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Принципы</a:t>
                      </a:r>
                      <a:endParaRPr lang="ru-RU" sz="14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Суть принципа</a:t>
                      </a:r>
                      <a:endParaRPr lang="ru-RU" sz="14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8141">
                <a:tc>
                  <a:txBody>
                    <a:bodyPr/>
                    <a:lstStyle/>
                    <a:p>
                      <a:pPr algn="just">
                        <a:lnSpc>
                          <a:spcPts val="18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1.Доступность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lnSpc>
                          <a:spcPts val="18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lnSpc>
                          <a:spcPts val="18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2.Гуманистичность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lnSpc>
                          <a:spcPts val="18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lnSpc>
                          <a:spcPts val="18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3.Деятельность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lnSpc>
                          <a:spcPts val="18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lnSpc>
                          <a:spcPts val="18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4.Интеграция</a:t>
                      </a:r>
                      <a:endParaRPr lang="ru-RU" sz="1400">
                        <a:effectLst/>
                      </a:endParaRPr>
                    </a:p>
                    <a:p>
                      <a:pPr algn="l">
                        <a:lnSpc>
                          <a:spcPts val="18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l">
                        <a:lnSpc>
                          <a:spcPts val="18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5.Систематичность</a:t>
                      </a:r>
                      <a:endParaRPr lang="ru-RU" sz="14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447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Обучение и воспитание осуществляется в доступной привлекательной и соответствующей возрасту форме</a:t>
                      </a:r>
                    </a:p>
                    <a:p>
                      <a:pPr indent="20447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Индивидуально-ориентированный подход и всестороннее развитие ребёнка.</a:t>
                      </a:r>
                    </a:p>
                    <a:p>
                      <a:pPr indent="20447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Развитие мелкой моторики осуществляется через различные виды деятельности.</a:t>
                      </a:r>
                    </a:p>
                    <a:p>
                      <a:pPr indent="20447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Необходимость взаимодействия всех субъектов педагогического процесса в данном направлении.</a:t>
                      </a:r>
                    </a:p>
                    <a:p>
                      <a:pPr indent="20447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Решение задач в системе всего учебно-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воспитательного процесса и всех видах деятельности в рамках группы и семьи.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70105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i="1" dirty="0"/>
              <a:t>Перспектива на будущее:</a:t>
            </a:r>
          </a:p>
          <a:p>
            <a:pPr marL="82296" indent="0">
              <a:buNone/>
            </a:pPr>
            <a:r>
              <a:rPr lang="ru-RU" sz="2000" dirty="0"/>
              <a:t>Разработать и осуществить проект «Ловкие пальчики в мире весёлых превращений» (нетрадиционные формы в изобразительной деятельности).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64043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с телефона\IMG_20190919_102511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7327577" cy="51692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635386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Паспорт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Направление проекта: познавательно - речевое.</a:t>
            </a:r>
          </a:p>
          <a:p>
            <a:r>
              <a:rPr lang="ru-RU" sz="2000" dirty="0"/>
              <a:t>Вид проекта: творческо-исследовательский.</a:t>
            </a:r>
          </a:p>
          <a:p>
            <a:r>
              <a:rPr lang="ru-RU" sz="2000" dirty="0"/>
              <a:t>Продолжительность проекта: учебный год (сентябрь 2019-май 2020) </a:t>
            </a:r>
            <a:endParaRPr lang="ru-RU" sz="2000" dirty="0" smtClean="0"/>
          </a:p>
          <a:p>
            <a:r>
              <a:rPr lang="ru-RU" sz="2000" dirty="0" smtClean="0"/>
              <a:t>Участники </a:t>
            </a:r>
            <a:r>
              <a:rPr lang="ru-RU" sz="2000" dirty="0"/>
              <a:t>проекта:</a:t>
            </a:r>
            <a:endParaRPr lang="ru-RU" sz="2000" b="1" dirty="0"/>
          </a:p>
          <a:p>
            <a:pPr marL="82296" lvl="0" indent="0">
              <a:buNone/>
            </a:pPr>
            <a:r>
              <a:rPr lang="ru-RU" sz="2000" dirty="0" smtClean="0"/>
              <a:t>-</a:t>
            </a:r>
            <a:r>
              <a:rPr lang="ru-RU" sz="2000" dirty="0"/>
              <a:t> </a:t>
            </a:r>
            <a:r>
              <a:rPr lang="ru-RU" sz="2000" dirty="0" smtClean="0"/>
              <a:t>воспитатель </a:t>
            </a:r>
            <a:r>
              <a:rPr lang="ru-RU" sz="2000" dirty="0"/>
              <a:t>первой группы раннего возраста;</a:t>
            </a:r>
          </a:p>
          <a:p>
            <a:pPr marL="82296" lvl="0" indent="0">
              <a:buNone/>
            </a:pPr>
            <a:r>
              <a:rPr lang="ru-RU" sz="2000" dirty="0" smtClean="0"/>
              <a:t>- обучающиеся </a:t>
            </a:r>
            <a:r>
              <a:rPr lang="ru-RU" sz="2000" dirty="0"/>
              <a:t>первой группы раннего возраста;</a:t>
            </a:r>
          </a:p>
          <a:p>
            <a:pPr marL="82296" indent="0">
              <a:buNone/>
            </a:pPr>
            <a:r>
              <a:rPr lang="ru-RU" sz="2000" dirty="0" smtClean="0"/>
              <a:t>- родители </a:t>
            </a:r>
            <a:r>
              <a:rPr lang="ru-RU" sz="2000" dirty="0"/>
              <a:t>и другие члены семьи обучающихся .</a:t>
            </a:r>
          </a:p>
        </p:txBody>
      </p:sp>
    </p:spTree>
    <p:extLst>
      <p:ext uri="{BB962C8B-B14F-4D97-AF65-F5344CB8AC3E}">
        <p14:creationId xmlns="" xmlns:p14="http://schemas.microsoft.com/office/powerpoint/2010/main" val="171493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с телефона\IMG_20190926_161609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5113750" cy="5987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18106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дом\Downloads\IMG_20200127_175016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7488832" cy="52435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538866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7272808" cy="5239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61661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дом\Downloads\IMG_20200127_175105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7399585" cy="5237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132620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с телефона\IMG_20191114_101920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7327577" cy="5453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33996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дом\Downloads\IMG_20200120_092623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2995190" cy="39935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ом\Downloads\IMG_20200122_0721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84784"/>
            <a:ext cx="3057804" cy="4077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9641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ом\Downloads\IMG_20200128_1729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1346"/>
            <a:ext cx="3723888" cy="4965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ом\Downloads\IMG_20200128_1729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72777"/>
            <a:ext cx="3723888" cy="4965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7001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дом\Downloads\IMG_20200131_1101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642" y="1052736"/>
            <a:ext cx="6840760" cy="5130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42898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Библиография: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ru-RU" dirty="0" smtClean="0"/>
              <a:t> </a:t>
            </a:r>
            <a:r>
              <a:rPr lang="ru-RU" dirty="0" err="1"/>
              <a:t>Шанина</a:t>
            </a:r>
            <a:r>
              <a:rPr lang="ru-RU" dirty="0"/>
              <a:t> С. Е., Гаврилова А. М. Играем пальчиками - развиваем речь. Москва: «</a:t>
            </a:r>
            <a:r>
              <a:rPr lang="ru-RU" dirty="0" err="1"/>
              <a:t>Рипол</a:t>
            </a:r>
            <a:r>
              <a:rPr lang="ru-RU" dirty="0"/>
              <a:t> </a:t>
            </a:r>
            <a:r>
              <a:rPr lang="ru-RU" dirty="0" err="1"/>
              <a:t>плассик</a:t>
            </a:r>
            <a:r>
              <a:rPr lang="ru-RU" dirty="0"/>
              <a:t>», 2008; 2. </a:t>
            </a:r>
            <a:r>
              <a:rPr lang="ru-RU" dirty="0" err="1"/>
              <a:t>Навицкая</a:t>
            </a:r>
            <a:r>
              <a:rPr lang="ru-RU" dirty="0"/>
              <a:t> О. П. Ум на кончиках пальцев. Веселые пальчиковые игры. Маленькие подсказки для родителей. Москва: «Сова», 2006; 3. Данилова Л. Пальчиковые игры. Москва: «</a:t>
            </a:r>
            <a:r>
              <a:rPr lang="ru-RU" dirty="0" err="1"/>
              <a:t>Росмэн</a:t>
            </a:r>
            <a:r>
              <a:rPr lang="ru-RU" dirty="0"/>
              <a:t>», 2008; 4. </a:t>
            </a:r>
            <a:r>
              <a:rPr lang="ru-RU" dirty="0" err="1"/>
              <a:t>Драко</a:t>
            </a:r>
            <a:r>
              <a:rPr lang="ru-RU" dirty="0"/>
              <a:t> М. В. Развивающие пальчиковые игры. Минск: «Попурри», 2009; 5. </a:t>
            </a:r>
            <a:r>
              <a:rPr lang="ru-RU" dirty="0" err="1"/>
              <a:t>Хвастовцев</a:t>
            </a:r>
            <a:r>
              <a:rPr lang="ru-RU" dirty="0"/>
              <a:t> А. Умные ручки. Пальчиковые </a:t>
            </a:r>
            <a:r>
              <a:rPr lang="ru-RU" dirty="0" err="1"/>
              <a:t>потешки</a:t>
            </a:r>
            <a:r>
              <a:rPr lang="ru-RU" dirty="0"/>
              <a:t> для детей от 3 месяцев до 7 лет. Новосибирск: «Сибирское университетское издание», 2008; 6. </a:t>
            </a:r>
            <a:r>
              <a:rPr lang="ru-RU" dirty="0" err="1"/>
              <a:t>Анищенкова</a:t>
            </a:r>
            <a:r>
              <a:rPr lang="ru-RU" dirty="0"/>
              <a:t> Е. С. Пальчиковая гимнастика. Пособие для родителей и педагогов. Владимир: «</a:t>
            </a:r>
            <a:r>
              <a:rPr lang="ru-RU" dirty="0" err="1"/>
              <a:t>Астрель</a:t>
            </a:r>
            <a:r>
              <a:rPr lang="ru-RU" dirty="0"/>
              <a:t>», 2006; 7. Белая А. Е., </a:t>
            </a:r>
            <a:r>
              <a:rPr lang="ru-RU" dirty="0" err="1"/>
              <a:t>Мирясова</a:t>
            </a:r>
            <a:r>
              <a:rPr lang="ru-RU" dirty="0"/>
              <a:t> В. И., Пальчиковые игры для развития речи дошкольников. Москва: «</a:t>
            </a:r>
            <a:r>
              <a:rPr lang="ru-RU" dirty="0" err="1"/>
              <a:t>Профиздат</a:t>
            </a:r>
            <a:r>
              <a:rPr lang="ru-RU" dirty="0"/>
              <a:t>», 2001; 8. </a:t>
            </a:r>
            <a:r>
              <a:rPr lang="ru-RU" dirty="0" err="1"/>
              <a:t>Чурзина</a:t>
            </a:r>
            <a:r>
              <a:rPr lang="ru-RU" dirty="0"/>
              <a:t> Н. О. Пальчиковые куклы. Москва: «Сова», 2007.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0075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87424"/>
            <a:ext cx="9660565" cy="724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513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76470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«Истоки способностей и дарований детей - на кончиках их пальцев». В.А. Сухомлинский.</a:t>
            </a:r>
            <a:br>
              <a:rPr lang="ru-RU" sz="44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6" name="Рисунок 5" descr="E:\с телефона\IMG_20190919_102511.jpg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050" y="2226422"/>
            <a:ext cx="6408712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23367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Актуальность и социальная значимость.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Уже давно ни для кого не секрет, что развитие мелкой моторики, т.е. гибкость и точность движений пальцев рук, и тактильной чувствительности - это мощный стимул развития у детей восприятия, внимания, памяти, мышления и речи. Учёные отмечают, что дети, у которых лучше развита мелкая моторика рук, имеют более развитый мозг, особенно те отделы, которые отвечают за речь, т.к. пальцы рук наделены большим количеством рецепторов, посылающие импульсы в центральную нервную систему человека.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9503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Известный исследователь детской речи </a:t>
            </a:r>
            <a:r>
              <a:rPr lang="ru-RU" dirty="0" err="1"/>
              <a:t>М.Кольцов</a:t>
            </a:r>
            <a:r>
              <a:rPr lang="ru-RU" dirty="0"/>
              <a:t> отмечал, что кисть руки надо рассматривать как орган речи. Если развитие движений пальцев рук соответствует возрасту, то и речевое развитие ребёнка будет в пределах нормы.</a:t>
            </a:r>
          </a:p>
          <a:p>
            <a:r>
              <a:rPr lang="ru-RU" dirty="0"/>
              <a:t>В последнее время в дошкольных образовательных учреждениях наблюдается увеличение количества детей, имеющих проблемы в речевом развитии. Проведённые диагностические исследования показали, что у таких детей значительно отстаёт от нормы и развитие мелкой моторики.</a:t>
            </a:r>
          </a:p>
          <a:p>
            <a:r>
              <a:rPr lang="ru-RU" dirty="0"/>
              <a:t>Актуальность данной проблемы очевидна на сегодняшний день и заключается в том, что многие современные концепции дошкольного образования признают незаменимое влияние пальчиковых игр на речевое развитие ребёнка, а также проблема вызвана недостаточным просвещением родителей.</a:t>
            </a:r>
          </a:p>
        </p:txBody>
      </p:sp>
    </p:spTree>
    <p:extLst>
      <p:ext uri="{BB962C8B-B14F-4D97-AF65-F5344CB8AC3E}">
        <p14:creationId xmlns="" xmlns:p14="http://schemas.microsoft.com/office/powerpoint/2010/main" val="299702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/>
              <a:t>Область применения - </a:t>
            </a:r>
            <a:r>
              <a:rPr lang="ru-RU" sz="2000" dirty="0" smtClean="0"/>
              <a:t>познавательно </a:t>
            </a:r>
            <a:r>
              <a:rPr lang="ru-RU" sz="2000" dirty="0"/>
              <a:t>- речевое развитие детей раннего возраста</a:t>
            </a:r>
            <a:r>
              <a:rPr lang="ru-RU" sz="2000" dirty="0" smtClean="0"/>
              <a:t>.</a:t>
            </a:r>
          </a:p>
          <a:p>
            <a:r>
              <a:rPr lang="ru-RU" sz="2000" b="1" i="1" dirty="0"/>
              <a:t>Объект </a:t>
            </a:r>
            <a:r>
              <a:rPr lang="ru-RU" sz="2000" b="1" i="1" dirty="0" smtClean="0"/>
              <a:t>исследования - </a:t>
            </a:r>
            <a:r>
              <a:rPr lang="ru-RU" sz="2000" dirty="0" smtClean="0"/>
              <a:t>процесс </a:t>
            </a:r>
            <a:r>
              <a:rPr lang="ru-RU" sz="2000" dirty="0"/>
              <a:t>формирования речи у детей раннего возраста через развитие мелкой моторики</a:t>
            </a:r>
            <a:r>
              <a:rPr lang="ru-RU" sz="2000" dirty="0" smtClean="0"/>
              <a:t>.</a:t>
            </a:r>
          </a:p>
          <a:p>
            <a:r>
              <a:rPr lang="ru-RU" sz="2000" b="1" i="1" dirty="0"/>
              <a:t>Уровень достижения </a:t>
            </a:r>
            <a:r>
              <a:rPr lang="ru-RU" sz="2000" b="1" i="1" dirty="0" smtClean="0"/>
              <a:t>цели - </a:t>
            </a:r>
            <a:r>
              <a:rPr lang="ru-RU" sz="2000" dirty="0" smtClean="0"/>
              <a:t>Чтобы </a:t>
            </a:r>
            <a:r>
              <a:rPr lang="ru-RU" sz="2000" dirty="0"/>
              <a:t>научить малыша говорить, необходимо не только тренировать его артикуляционный аппарат, но и развивать мелкую моторику рук. Уровень развития мелкой моторики - один из показателей интеллектуальной готовности к дальнейшему обучению и именно в этом дошкольники испытывают серьёзные трудности. Поэтому работа по развитию речи должна начинаться с самого раннего возраста.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66571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Работая в первой группе раннего возраста, я проанализировала условия, созданные для развития мелкой моторики - это определённый набор пособий : шнуровки, разные виды мозаики и конструкторов, различный дидактический материал, материал для изобразительной деятельности, различные виды театров, </a:t>
            </a:r>
            <a:r>
              <a:rPr lang="ru-RU" sz="2000" dirty="0" err="1"/>
              <a:t>массажоры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2870070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836712"/>
            <a:ext cx="7498080" cy="4800600"/>
          </a:xfrm>
        </p:spPr>
        <p:txBody>
          <a:bodyPr>
            <a:normAutofit/>
          </a:bodyPr>
          <a:lstStyle/>
          <a:p>
            <a:r>
              <a:rPr lang="ru-RU" sz="2000" dirty="0"/>
              <a:t>Но наблюдая за действиями детей, отметила напряжённость движений, неточность выполнения упражнений, многие дети  неловко держат ложку, не могут ей пользоваться, взять мелкую игрушку. Проведённый мониторинг уровня развития мелкой моторики рук и развития речи вновь поступивших в группу детей, показал, что низкий уровень развития мелкой моторики и развитие речи  в среднем имеют 60% детей, а у 40%- средний уровень. Учитывая важность проблемы, провожу работу в тесном контакте с родителями детей группы.</a:t>
            </a:r>
          </a:p>
        </p:txBody>
      </p:sp>
    </p:spTree>
    <p:extLst>
      <p:ext uri="{BB962C8B-B14F-4D97-AF65-F5344CB8AC3E}">
        <p14:creationId xmlns="" xmlns:p14="http://schemas.microsoft.com/office/powerpoint/2010/main" val="475875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i="1" dirty="0"/>
              <a:t>Проблема проекта:</a:t>
            </a:r>
            <a:r>
              <a:rPr lang="ru-RU" sz="2000" dirty="0"/>
              <a:t> какова необходимость организации целенаправленной систематической работы по развитию мелкой моторики рук и развития речи у детей раннего возраста через использование различных форм, методов и приёмов?</a:t>
            </a:r>
          </a:p>
          <a:p>
            <a:r>
              <a:rPr lang="ru-RU" sz="2000" b="1" i="1" dirty="0"/>
              <a:t>Цель проекта:</a:t>
            </a:r>
            <a:r>
              <a:rPr lang="ru-RU" sz="2000" dirty="0"/>
              <a:t> Развитие компонентов речи детей средствами сенсомоторной деятельности.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40287611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</TotalTime>
  <Words>1177</Words>
  <Application>Microsoft Office PowerPoint</Application>
  <PresentationFormat>Экран (4:3)</PresentationFormat>
  <Paragraphs>121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Солнцестояние</vt:lpstr>
      <vt:lpstr>Проект: «Речь на кончиках пальцев»</vt:lpstr>
      <vt:lpstr>Паспорт проекта</vt:lpstr>
      <vt:lpstr>«Истоки способностей и дарований детей - на кончиках их пальцев». В.А. Сухомлинский. </vt:lpstr>
      <vt:lpstr>Актуальность и социальная значимость.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Библиография: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«Речь на кончиках пальцев»</dc:title>
  <dc:creator>Библиотека</dc:creator>
  <cp:lastModifiedBy>Windows User</cp:lastModifiedBy>
  <cp:revision>7</cp:revision>
  <dcterms:created xsi:type="dcterms:W3CDTF">2020-02-07T07:02:59Z</dcterms:created>
  <dcterms:modified xsi:type="dcterms:W3CDTF">2020-05-30T19:49:06Z</dcterms:modified>
</cp:coreProperties>
</file>